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UKczI33UIOPRs3mdc8vwjUMyy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58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45627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72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98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8888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6286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0777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8349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952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286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934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8" y="223009"/>
            <a:ext cx="1308102" cy="137089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arah,_Duchess_of_Yor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kQ9fQdQJX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2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dt" idx="10"/>
          </p:nvPr>
        </p:nvSpPr>
        <p:spPr>
          <a:xfrm>
            <a:off x="451934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02" name="Google Shape;102;p2"/>
          <p:cNvSpPr txBox="1">
            <a:spLocks noGrp="1"/>
          </p:cNvSpPr>
          <p:nvPr>
            <p:ph type="ftr" idx="11"/>
          </p:nvPr>
        </p:nvSpPr>
        <p:spPr>
          <a:xfrm>
            <a:off x="4648200" y="9623048"/>
            <a:ext cx="7543800" cy="321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BOUNTY/PRAVEENA</a:t>
            </a: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3276600" y="3086100"/>
            <a:ext cx="12377531" cy="433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</a:t>
            </a:r>
            <a:r>
              <a:rPr lang="en-US" sz="4400" b="1" i="0" u="none" strike="noStrike" cap="none" dirty="0">
                <a:solidFill>
                  <a:schemeClr val="dk1"/>
                </a:solidFill>
                <a:latin typeface="+mj-lt"/>
                <a:ea typeface="Cambria"/>
                <a:cs typeface="Cambria"/>
                <a:sym typeface="Cambria"/>
              </a:rPr>
              <a:t>UNIT 2: NATURE’S BOUNTY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dk1"/>
                </a:solidFill>
                <a:latin typeface="+mj-lt"/>
                <a:ea typeface="Cambria"/>
                <a:cs typeface="Cambria"/>
                <a:sym typeface="Cambria"/>
              </a:rPr>
              <a:t>THE STORY OF AMBER BEADS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rgbClr val="FF0000"/>
                </a:solidFill>
                <a:latin typeface="+mj-lt"/>
                <a:ea typeface="Cambria"/>
                <a:cs typeface="Cambria"/>
                <a:sym typeface="Cambria"/>
              </a:rPr>
              <a:t>- JANE ANDREWS</a:t>
            </a:r>
            <a:endParaRPr sz="4200" b="1" i="0" u="none" strike="noStrike" cap="none" dirty="0">
              <a:solidFill>
                <a:srgbClr val="FF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>
            <a:alpha val="73725"/>
          </a:srgb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0" y="9258300"/>
            <a:ext cx="10983468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17630775" y="2476500"/>
            <a:ext cx="47625" cy="65532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12" name="Google Shape;112;p3"/>
          <p:cNvSpPr txBox="1">
            <a:spLocks noGrp="1"/>
          </p:cNvSpPr>
          <p:nvPr>
            <p:ph type="ftr" idx="11"/>
          </p:nvPr>
        </p:nvSpPr>
        <p:spPr>
          <a:xfrm>
            <a:off x="5638800" y="9639300"/>
            <a:ext cx="68580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3" name="Google Shape;113;p3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3810000" y="3086100"/>
            <a:ext cx="11844130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E9D000-BCB0-4D1E-E3B7-0918EAAAC9B5}"/>
              </a:ext>
            </a:extLst>
          </p:cNvPr>
          <p:cNvSpPr txBox="1"/>
          <p:nvPr/>
        </p:nvSpPr>
        <p:spPr>
          <a:xfrm>
            <a:off x="6127340" y="1696065"/>
            <a:ext cx="984178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Jane Andrews (1833-1887) was an American author and educator. She is a writer of popular children's books. Her first book was Seven Little Sisters Who Live on the Round Ball That Floats in the Air (1861). a collection of stories about seven young girls who live in different, unusual places. This story is an extract from The Stories Mother Nature Told Her Children (1889).</a:t>
            </a:r>
            <a:endParaRPr lang="en-IN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ormer royal aide Jane Andrews back in custody after absconding from prison  | Crime | The Guardian">
            <a:extLst>
              <a:ext uri="{FF2B5EF4-FFF2-40B4-BE49-F238E27FC236}">
                <a16:creationId xmlns:a16="http://schemas.microsoft.com/office/drawing/2014/main" id="{2109E747-2C50-FE4F-334E-2D40A264F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2" y="1814052"/>
            <a:ext cx="5461066" cy="6356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/>
          <p:nvPr/>
        </p:nvSpPr>
        <p:spPr>
          <a:xfrm>
            <a:off x="7284019" y="9251434"/>
            <a:ext cx="11003981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 txBox="1">
            <a:spLocks noGrp="1"/>
          </p:cNvSpPr>
          <p:nvPr>
            <p:ph type="dt" idx="10"/>
          </p:nvPr>
        </p:nvSpPr>
        <p:spPr>
          <a:xfrm>
            <a:off x="451934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type="ftr" idx="11"/>
          </p:nvPr>
        </p:nvSpPr>
        <p:spPr>
          <a:xfrm>
            <a:off x="5486400" y="9639300"/>
            <a:ext cx="7620000" cy="321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 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3" name="Google Shape;123;p4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8045550" y="1828800"/>
            <a:ext cx="8811855" cy="815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algn="ctr"/>
            <a:r>
              <a:rPr lang="en-US" sz="4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Jane Dawn Elizabeth Andrews</a:t>
            </a:r>
            <a:r>
              <a:rPr lang="en-US" sz="4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(born 1 April 1967) is an English former royal dresser for </a:t>
            </a:r>
            <a:r>
              <a:rPr lang="en-US" sz="44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 tooltip="Sarah, Duchess of York"/>
              </a:rPr>
              <a:t>Sarah, Duchess of York</a:t>
            </a:r>
            <a:r>
              <a:rPr lang="en-US" sz="4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who was imprisoned in 2001 for murdering her lover, and released from prison in 2015.</a:t>
            </a:r>
            <a:endParaRPr lang="en-US" sz="36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2" name="Picture 4" descr="Former royal aide Jane Andrews back in custody after absconding from prison  | Crime | The Guardian">
            <a:extLst>
              <a:ext uri="{FF2B5EF4-FFF2-40B4-BE49-F238E27FC236}">
                <a16:creationId xmlns:a16="http://schemas.microsoft.com/office/drawing/2014/main" id="{10EEDBA7-AE8E-30C0-D652-5449CA544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86" y="1347019"/>
            <a:ext cx="6880588" cy="716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>
            <a:alpha val="46666"/>
          </a:srgbClr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/>
          <p:nvPr/>
        </p:nvSpPr>
        <p:spPr>
          <a:xfrm>
            <a:off x="0" y="9258300"/>
            <a:ext cx="10983468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"/>
          <p:cNvSpPr/>
          <p:nvPr/>
        </p:nvSpPr>
        <p:spPr>
          <a:xfrm>
            <a:off x="17630775" y="2476500"/>
            <a:ext cx="47625" cy="65532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32" name="Google Shape;132;p5"/>
          <p:cNvSpPr txBox="1">
            <a:spLocks noGrp="1"/>
          </p:cNvSpPr>
          <p:nvPr>
            <p:ph type="ftr" idx="11"/>
          </p:nvPr>
        </p:nvSpPr>
        <p:spPr>
          <a:xfrm>
            <a:off x="6324600" y="9639300"/>
            <a:ext cx="6096000" cy="321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 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3810000" y="3086100"/>
            <a:ext cx="3321460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6" name="Picture 4" descr="Amber Necklace at Best Price in India">
            <a:extLst>
              <a:ext uri="{FF2B5EF4-FFF2-40B4-BE49-F238E27FC236}">
                <a16:creationId xmlns:a16="http://schemas.microsoft.com/office/drawing/2014/main" id="{A3A215B6-E1CE-2DA4-AC09-0B2495BED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4" y="973393"/>
            <a:ext cx="8189350" cy="743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9CDE73-E077-EDE0-F13F-DAC8FA98FA13}"/>
              </a:ext>
            </a:extLst>
          </p:cNvPr>
          <p:cNvSpPr txBox="1"/>
          <p:nvPr/>
        </p:nvSpPr>
        <p:spPr>
          <a:xfrm>
            <a:off x="2256503" y="2846439"/>
            <a:ext cx="42088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+mj-lt"/>
              </a:rPr>
              <a:t>AMBER BEAD</a:t>
            </a:r>
            <a:endParaRPr lang="en-IN" sz="60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7436419" y="9258300"/>
            <a:ext cx="10851581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 txBox="1">
            <a:spLocks noGrp="1"/>
          </p:cNvSpPr>
          <p:nvPr>
            <p:ph type="dt" idx="10"/>
          </p:nvPr>
        </p:nvSpPr>
        <p:spPr>
          <a:xfrm>
            <a:off x="451934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42" name="Google Shape;142;p6"/>
          <p:cNvSpPr txBox="1">
            <a:spLocks noGrp="1"/>
          </p:cNvSpPr>
          <p:nvPr>
            <p:ph type="ftr" idx="11"/>
          </p:nvPr>
        </p:nvSpPr>
        <p:spPr>
          <a:xfrm>
            <a:off x="5334000" y="9639300"/>
            <a:ext cx="61722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 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3" name="Google Shape;143;p6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4" name="Google Shape;144;p6"/>
          <p:cNvSpPr/>
          <p:nvPr/>
        </p:nvSpPr>
        <p:spPr>
          <a:xfrm>
            <a:off x="8436076" y="1548581"/>
            <a:ext cx="8716297" cy="6924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dirty="0">
                <a:solidFill>
                  <a:srgbClr val="202124"/>
                </a:solidFill>
                <a:effectLst/>
                <a:latin typeface="Google Sans"/>
              </a:rPr>
              <a:t>Amber is formed from </a:t>
            </a:r>
            <a:r>
              <a:rPr lang="en-US" sz="5400" b="0" i="0" dirty="0" err="1">
                <a:solidFill>
                  <a:srgbClr val="040C28"/>
                </a:solidFill>
                <a:effectLst/>
                <a:latin typeface="Google Sans"/>
              </a:rPr>
              <a:t>fossilised</a:t>
            </a:r>
            <a:r>
              <a:rPr lang="en-US" sz="5400" b="0" i="0" dirty="0">
                <a:solidFill>
                  <a:srgbClr val="040C28"/>
                </a:solidFill>
                <a:effectLst/>
                <a:latin typeface="Google Sans"/>
              </a:rPr>
              <a:t> tree resin</a:t>
            </a:r>
            <a:r>
              <a:rPr lang="en-US" sz="5400" b="0" i="0" dirty="0">
                <a:solidFill>
                  <a:srgbClr val="202124"/>
                </a:solidFill>
                <a:effectLst/>
                <a:latin typeface="Google Sans"/>
              </a:rPr>
              <a:t>, but may have inclusions of animals, insects, plant debris, minerals, liquids and gases.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8" name="Picture 2" descr="The Amber-Fossil Supply Chain Has a Dark Human Cost - The ...">
            <a:extLst>
              <a:ext uri="{FF2B5EF4-FFF2-40B4-BE49-F238E27FC236}">
                <a16:creationId xmlns:a16="http://schemas.microsoft.com/office/drawing/2014/main" id="{C4E8CF6B-8C7B-5D15-9CBA-5AD76E7E5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568" y="1285875"/>
            <a:ext cx="6452112" cy="771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/>
          <p:nvPr/>
        </p:nvSpPr>
        <p:spPr>
          <a:xfrm>
            <a:off x="0" y="9258300"/>
            <a:ext cx="10983600" cy="103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7"/>
          <p:cNvSpPr/>
          <p:nvPr/>
        </p:nvSpPr>
        <p:spPr>
          <a:xfrm>
            <a:off x="741448" y="2838450"/>
            <a:ext cx="47625" cy="641985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7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52" name="Google Shape;152;p7"/>
          <p:cNvSpPr txBox="1">
            <a:spLocks noGrp="1"/>
          </p:cNvSpPr>
          <p:nvPr>
            <p:ph type="ftr" idx="11"/>
          </p:nvPr>
        </p:nvSpPr>
        <p:spPr>
          <a:xfrm>
            <a:off x="6400800" y="9639300"/>
            <a:ext cx="61722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NATURE’S BOUNTY/ 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3" name="Google Shape;153;p7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Google Shape;154;p7"/>
          <p:cNvSpPr/>
          <p:nvPr/>
        </p:nvSpPr>
        <p:spPr>
          <a:xfrm>
            <a:off x="5875650" y="358295"/>
            <a:ext cx="10888350" cy="858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dirty="0">
                <a:solidFill>
                  <a:srgbClr val="4D5156"/>
                </a:solidFill>
                <a:effectLst/>
                <a:latin typeface="Google Sans"/>
              </a:rPr>
              <a:t>Amber is found in many places around the world, from </a:t>
            </a:r>
            <a:r>
              <a:rPr lang="en-US" sz="5400" b="0" i="0" dirty="0">
                <a:solidFill>
                  <a:srgbClr val="040C28"/>
                </a:solidFill>
                <a:effectLst/>
                <a:latin typeface="Google Sans"/>
              </a:rPr>
              <a:t>Alaska to Madagascar</a:t>
            </a:r>
            <a:r>
              <a:rPr lang="en-US" sz="5400" b="0" i="0" dirty="0">
                <a:solidFill>
                  <a:srgbClr val="4D5156"/>
                </a:solidFill>
                <a:effectLst/>
                <a:latin typeface="Google Sans"/>
              </a:rPr>
              <a:t>, but the largest deposits exploited for jewelry and science are in the Dominican Republic, the Baltic region of Europe, and Myanmar, also known as Burma.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 descr="The Amber-Fossil Supply Chain Has a Dark Human Cost - The ...">
            <a:extLst>
              <a:ext uri="{FF2B5EF4-FFF2-40B4-BE49-F238E27FC236}">
                <a16:creationId xmlns:a16="http://schemas.microsoft.com/office/drawing/2014/main" id="{8164D8B0-23E1-E064-2758-B99FA372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52" y="1285875"/>
            <a:ext cx="4820572" cy="771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/>
          <p:nvPr/>
        </p:nvSpPr>
        <p:spPr>
          <a:xfrm>
            <a:off x="0" y="9258300"/>
            <a:ext cx="18288001" cy="10355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"/>
          <p:cNvSpPr/>
          <p:nvPr/>
        </p:nvSpPr>
        <p:spPr>
          <a:xfrm>
            <a:off x="741448" y="2838450"/>
            <a:ext cx="47625" cy="641985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8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62" name="Google Shape;162;p8"/>
          <p:cNvSpPr txBox="1">
            <a:spLocks noGrp="1"/>
          </p:cNvSpPr>
          <p:nvPr>
            <p:ph type="ftr" idx="11"/>
          </p:nvPr>
        </p:nvSpPr>
        <p:spPr>
          <a:xfrm>
            <a:off x="6324600" y="9639300"/>
            <a:ext cx="62484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3" name="Google Shape;163;p8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4" name="Google Shape;164;p8"/>
          <p:cNvSpPr/>
          <p:nvPr/>
        </p:nvSpPr>
        <p:spPr>
          <a:xfrm>
            <a:off x="3233277" y="471948"/>
            <a:ext cx="13312269" cy="4062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4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https://www.youtube.com/watch?v=dkQ9fQdQJXA</a:t>
            </a:r>
            <a:endParaRPr lang="en-US" sz="42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A1F18C-1DB9-FC1A-D654-063A2C84867B}"/>
              </a:ext>
            </a:extLst>
          </p:cNvPr>
          <p:cNvSpPr txBox="1"/>
          <p:nvPr/>
        </p:nvSpPr>
        <p:spPr>
          <a:xfrm>
            <a:off x="2514601" y="3156155"/>
            <a:ext cx="147410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4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warm-hued material prized by jewelry makers, amber takes </a:t>
            </a:r>
            <a:r>
              <a:rPr lang="en-US" sz="4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than 40,000 years</a:t>
            </a:r>
            <a:r>
              <a:rPr lang="en-US" sz="4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to form. See pictures of some of the finest specimens. For many thousands of years, the fossilized tree resin known as amber has entranced jewelry makers and inspired the scientific imagination.</a:t>
            </a:r>
            <a:endParaRPr lang="en-US" sz="48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"/>
          <p:cNvSpPr/>
          <p:nvPr/>
        </p:nvSpPr>
        <p:spPr>
          <a:xfrm>
            <a:off x="0" y="9258300"/>
            <a:ext cx="1828800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9"/>
          <p:cNvSpPr/>
          <p:nvPr/>
        </p:nvSpPr>
        <p:spPr>
          <a:xfrm>
            <a:off x="741448" y="2838450"/>
            <a:ext cx="47625" cy="641985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9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72" name="Google Shape;172;p9"/>
          <p:cNvSpPr txBox="1">
            <a:spLocks noGrp="1"/>
          </p:cNvSpPr>
          <p:nvPr>
            <p:ph type="ftr" idx="11"/>
          </p:nvPr>
        </p:nvSpPr>
        <p:spPr>
          <a:xfrm>
            <a:off x="6324600" y="9563100"/>
            <a:ext cx="62484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PRAVEENA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3" name="Google Shape;173;p9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3026799" y="1120877"/>
            <a:ext cx="13589103" cy="184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2DB1AE-667F-626E-86DC-B05371F31917}"/>
              </a:ext>
            </a:extLst>
          </p:cNvPr>
          <p:cNvSpPr txBox="1"/>
          <p:nvPr/>
        </p:nvSpPr>
        <p:spPr>
          <a:xfrm>
            <a:off x="8395212" y="2624591"/>
            <a:ext cx="915134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paleontologist is </a:t>
            </a:r>
            <a:r>
              <a:rPr lang="en-US" sz="44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scientist who studies the history of life on Earth through the fossil record</a:t>
            </a:r>
            <a:r>
              <a:rPr lang="en-US" sz="4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Fossils are the evidence of past life on the planet and can include those formed from animal bodies or their imprints (body fossils). Trace fossils are another kind of fossil.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ow to Become a Paleontologist | EnvironmentalScience.org">
            <a:extLst>
              <a:ext uri="{FF2B5EF4-FFF2-40B4-BE49-F238E27FC236}">
                <a16:creationId xmlns:a16="http://schemas.microsoft.com/office/drawing/2014/main" id="{1E144A3D-88B8-CE80-CBF0-C120B8F56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99" y="1533832"/>
            <a:ext cx="5704588" cy="329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What Paleontology Is and How to Become a Paleontologist">
            <a:extLst>
              <a:ext uri="{FF2B5EF4-FFF2-40B4-BE49-F238E27FC236}">
                <a16:creationId xmlns:a16="http://schemas.microsoft.com/office/drawing/2014/main" id="{E57ABD44-905D-1B96-A3C4-9609B81EA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599" y="5238776"/>
            <a:ext cx="5473839" cy="368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"/>
          <p:cNvSpPr/>
          <p:nvPr/>
        </p:nvSpPr>
        <p:spPr>
          <a:xfrm>
            <a:off x="0" y="9258300"/>
            <a:ext cx="18288001" cy="1035566"/>
          </a:xfrm>
          <a:prstGeom prst="rect">
            <a:avLst/>
          </a:prstGeom>
          <a:solidFill>
            <a:srgbClr val="FFDE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0"/>
          <p:cNvSpPr/>
          <p:nvPr/>
        </p:nvSpPr>
        <p:spPr>
          <a:xfrm>
            <a:off x="741448" y="2838450"/>
            <a:ext cx="47625" cy="641985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0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82" name="Google Shape;182;p10"/>
          <p:cNvSpPr txBox="1">
            <a:spLocks noGrp="1"/>
          </p:cNvSpPr>
          <p:nvPr>
            <p:ph type="ftr" idx="11"/>
          </p:nvPr>
        </p:nvSpPr>
        <p:spPr>
          <a:xfrm>
            <a:off x="6324600" y="9563100"/>
            <a:ext cx="6248400" cy="39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PRAVEENA</a:t>
            </a:r>
            <a:endParaRPr sz="14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3" name="Google Shape;183;p10"/>
          <p:cNvSpPr txBox="1">
            <a:spLocks noGrp="1"/>
          </p:cNvSpPr>
          <p:nvPr>
            <p:ph type="sldNum" idx="12"/>
          </p:nvPr>
        </p:nvSpPr>
        <p:spPr>
          <a:xfrm>
            <a:off x="156972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4" name="Google Shape;184;p10"/>
          <p:cNvSpPr/>
          <p:nvPr/>
        </p:nvSpPr>
        <p:spPr>
          <a:xfrm>
            <a:off x="3810000" y="3086100"/>
            <a:ext cx="11844130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REFERENCES &amp; THANKING SLIDE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70" name="Picture 2" descr="Thank You Images - Free Download on Freepik">
            <a:extLst>
              <a:ext uri="{FF2B5EF4-FFF2-40B4-BE49-F238E27FC236}">
                <a16:creationId xmlns:a16="http://schemas.microsoft.com/office/drawing/2014/main" id="{8FB6F73A-10E3-6956-36D7-A7009DF5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688" y="326647"/>
            <a:ext cx="14034939" cy="893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370</Words>
  <Application>Microsoft Office PowerPoint</Application>
  <PresentationFormat>Custom</PresentationFormat>
  <Paragraphs>65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ASUS</cp:lastModifiedBy>
  <cp:revision>15</cp:revision>
  <dcterms:created xsi:type="dcterms:W3CDTF">2006-08-16T00:00:00Z</dcterms:created>
  <dcterms:modified xsi:type="dcterms:W3CDTF">2025-07-02T13:07:19Z</dcterms:modified>
</cp:coreProperties>
</file>